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295" r:id="rId6"/>
    <p:sldId id="291" r:id="rId7"/>
    <p:sldId id="297" r:id="rId8"/>
    <p:sldId id="296" r:id="rId9"/>
    <p:sldId id="298" r:id="rId10"/>
    <p:sldId id="299" r:id="rId11"/>
    <p:sldId id="300" r:id="rId12"/>
    <p:sldId id="302" r:id="rId13"/>
    <p:sldId id="301" r:id="rId14"/>
    <p:sldId id="303" r:id="rId15"/>
    <p:sldId id="304" r:id="rId16"/>
    <p:sldId id="307" r:id="rId17"/>
    <p:sldId id="308" r:id="rId18"/>
    <p:sldId id="311" r:id="rId19"/>
    <p:sldId id="312" r:id="rId20"/>
    <p:sldId id="313" r:id="rId21"/>
    <p:sldId id="315" r:id="rId22"/>
    <p:sldId id="317" r:id="rId23"/>
    <p:sldId id="318" r:id="rId24"/>
    <p:sldId id="319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84" d="100"/>
          <a:sy n="84" d="100"/>
        </p:scale>
        <p:origin x="-58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3683" y="3929204"/>
            <a:ext cx="5451997" cy="1464666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rgbClr val="E79130"/>
                </a:solidFill>
              </a:rPr>
              <a:t>Fausta  </a:t>
            </a:r>
            <a:r>
              <a:rPr lang="it-IT" b="1" dirty="0" err="1" smtClean="0">
                <a:solidFill>
                  <a:srgbClr val="E79130"/>
                </a:solidFill>
              </a:rPr>
              <a:t>Micanti</a:t>
            </a:r>
            <a:endParaRPr lang="it-IT" b="1" dirty="0" smtClean="0">
              <a:solidFill>
                <a:srgbClr val="E79130"/>
              </a:solidFill>
            </a:endParaRPr>
          </a:p>
          <a:p>
            <a:r>
              <a:rPr lang="it-IT" b="1" dirty="0" smtClean="0">
                <a:solidFill>
                  <a:srgbClr val="E79130"/>
                </a:solidFill>
              </a:rPr>
              <a:t>Psichiatra e Psicoterapeuta</a:t>
            </a:r>
          </a:p>
          <a:p>
            <a:r>
              <a:rPr lang="it-IT" b="1" dirty="0" smtClean="0">
                <a:solidFill>
                  <a:srgbClr val="E79130"/>
                </a:solidFill>
              </a:rPr>
              <a:t>Scuola di Medicina </a:t>
            </a:r>
          </a:p>
          <a:p>
            <a:r>
              <a:rPr lang="it-IT" b="1" dirty="0" smtClean="0">
                <a:solidFill>
                  <a:srgbClr val="E79130"/>
                </a:solidFill>
              </a:rPr>
              <a:t>Università “</a:t>
            </a:r>
            <a:r>
              <a:rPr lang="it-IT" b="1" dirty="0" err="1" smtClean="0">
                <a:solidFill>
                  <a:srgbClr val="E79130"/>
                </a:solidFill>
              </a:rPr>
              <a:t>FeDERICO</a:t>
            </a:r>
            <a:r>
              <a:rPr lang="it-IT" b="1" dirty="0" smtClean="0">
                <a:solidFill>
                  <a:srgbClr val="E79130"/>
                </a:solidFill>
              </a:rPr>
              <a:t> II “ Napoli</a:t>
            </a:r>
            <a:endParaRPr lang="it-IT" b="1" dirty="0">
              <a:solidFill>
                <a:srgbClr val="E7913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30431" y="1222218"/>
            <a:ext cx="6002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CERVELLO E OBESITÀ: APPETITO E REWARD SYSTEM, COME FUNZIONA IL SISTEMA FAME/SAZIETÀ?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2673" y="235391"/>
            <a:ext cx="8691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Neuroni a funzione </a:t>
            </a:r>
            <a:r>
              <a:rPr lang="it-IT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anoressigena</a:t>
            </a:r>
            <a:endParaRPr lang="it-IT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6459" y="1330859"/>
            <a:ext cx="11579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 neuroni con funzione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anoressigena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presenti a livello centrale sono:</a:t>
            </a:r>
          </a:p>
          <a:p>
            <a:pPr>
              <a:buFont typeface="Wingdings 2" pitchFamily="18" charset="2"/>
              <a:buChar char="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Neuroni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Pro-opiomelacortinici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POMC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Wingdings 2" pitchFamily="18" charset="2"/>
              <a:buChar char="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Neuroni 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Cocaine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Amphetamine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Transcript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just"/>
            <a:endParaRPr lang="en-US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POMC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propeptide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è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processato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α-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melanocyte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-stimulating hormone (α-MSH)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è un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attivatore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MC3-R e MC4-R,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attivi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circuito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fame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sazietà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particolarmente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sensibili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all’azione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della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en-US" dirty="0" err="1" smtClean="0">
                <a:latin typeface="Calibri" pitchFamily="34" charset="0"/>
                <a:cs typeface="Calibri" pitchFamily="34" charset="0"/>
              </a:rPr>
              <a:t>Studi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recenti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hanno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mostrato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risultati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controversi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Si è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visto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soppressione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parte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POMC,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nell’adolescenza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può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essere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causa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obesità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ma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lo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stesso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accade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durante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l’età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adulta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Studi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condotti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sui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topi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hanno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evidenziato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ripristino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POMC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sensibili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POMCLepr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+)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ripristina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situazione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iniziale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confermando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ruolo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tali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ormoni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omeostasi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sistema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energetico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5390" y="497940"/>
            <a:ext cx="119566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è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co-localizzato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con POMC a livello del ARC . Le molecole attive sono: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42-89 and 49-89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Sembra avere un effetto sia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oressigeno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che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anoressigeno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a seconda del sito in cui agisce.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Molti studi hanno dimostrato, attraverso esperimenti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immunoreattività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che CART è localizzato nelle aree cerebrali deputate al controllo dell’assunzione di cibo: LH (ipotalamo laterale), NTS (nuclei del Tratto solitario).</a:t>
            </a:r>
            <a:br>
              <a:rPr lang="it-IT" dirty="0" smtClean="0">
                <a:latin typeface="Calibri" pitchFamily="34" charset="0"/>
                <a:cs typeface="Calibri" pitchFamily="34" charset="0"/>
              </a:rPr>
            </a:br>
            <a:r>
              <a:rPr lang="it-IT" dirty="0" smtClean="0">
                <a:latin typeface="Calibri" pitchFamily="34" charset="0"/>
                <a:cs typeface="Calibri" pitchFamily="34" charset="0"/>
              </a:rPr>
              <a:t>Qui CART è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co-espresso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con il recettore attivo CB1 degli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endocannabinoidi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questo spiegherebbe anche la sua azione sull’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addiction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CART interagisce con NPY e 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E’ implicato in una serie di processi fisiologici quali : nutrizione, rimodellamento osseo, regolazione endocrina, stress ed ansia e nel sistema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rinforzo delle sostanze psicotrope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Studi hanno dimostrato che nei topi e nei ratti, la somministrazione centrale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intracerebroventricolare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icv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 di CART riduce l'assunzione di cibo, mentre la somministrazione di CART direttamente nel ARC aumenta l'assunzione di cibo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Il ruolo di CART nella regolazione di assunzione di cibo è ancora poco chiaro. Questi dati potrebbero suggerire l’esistenza di due diversi circuiti ipotalamici di CART, uno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oressigenico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l’altro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anoressigenico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2674" y="461727"/>
            <a:ext cx="6616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it-IT" sz="2400" b="1" dirty="0" err="1" smtClean="0">
                <a:latin typeface="Calibri" pitchFamily="34" charset="0"/>
                <a:cs typeface="Calibri" pitchFamily="34" charset="0"/>
              </a:rPr>
              <a:t>incretine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GLP-1 e  GIP</a:t>
            </a:r>
            <a:endParaRPr lang="it-IT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3743" y="1050202"/>
            <a:ext cx="112715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GLP-1 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Glucagon-like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peptide 1), prodotto dalle</a:t>
            </a:r>
            <a:r>
              <a:rPr lang="it-IT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cellule L dell’ileo /colon </a:t>
            </a:r>
            <a:endParaRPr lang="it-IT" dirty="0" smtClean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lvl="0" indent="-285750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GIP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(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Gastric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inhibitory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peptide), prodotto dalle cellule K del duodeno</a:t>
            </a:r>
          </a:p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GLP-1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deriva dalla scissione enzimatica del </a:t>
            </a:r>
            <a:r>
              <a:rPr lang="it-IT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preproglucagone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E’ secreto dalle L cellule del tratto gastrointestinale  proporzionalmente alle calorie ingerite, in particolare quelle derivanti dal glucosio.</a:t>
            </a:r>
          </a:p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Gli studi hanno dimostrato che il GLP-1,dopo pasto, ha una risposta bifasica:</a:t>
            </a:r>
          </a:p>
          <a:p>
            <a:pPr marL="285750" lvl="0" indent="-28575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Come PYY,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il primo picco avviene prima che i nutrienti entrino nell’intestino distale. La sua concentrazione aumenta dopo un pasto ad alto contenuto di carboidrati. </a:t>
            </a:r>
          </a:p>
          <a:p>
            <a:pPr marL="285750" lvl="0" indent="-28575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Il secondo picco sembra  essere innescato dall’assorbimento nel lume intestinale degli acidi grassi liberi, attraverso l’attivazione dei recettori GPR40, GPR119  e GPR120 accoppiati alle G proteine. </a:t>
            </a:r>
          </a:p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recettori attivi del GLP-1 compongono la famiglia GPCR presenti a livello del SNC nell’ ipotalamo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ARC, nucleo ventrale paramediano, in alcune parti del nucleo del tratto solitario (NTS), nell’area postrema (AP), nel  tronco cerebrale. Il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recettore attivo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è il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GLP1R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Tutte questi siti sono coinvolti nell’attività del GLP1 e sono interessati dall’azione agonista dei farmaci antiobesità.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6582" y="1348966"/>
            <a:ext cx="11108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L’azione</a:t>
            </a:r>
            <a:r>
              <a:rPr lang="en-US" dirty="0" smtClean="0"/>
              <a:t> del </a:t>
            </a:r>
            <a:r>
              <a:rPr lang="en-US" b="1" dirty="0" smtClean="0"/>
              <a:t>GIP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metabolismo</a:t>
            </a:r>
            <a:r>
              <a:rPr lang="en-US" dirty="0" smtClean="0"/>
              <a:t> </a:t>
            </a:r>
            <a:r>
              <a:rPr lang="en-US" dirty="0" err="1" smtClean="0"/>
              <a:t>glucidico</a:t>
            </a:r>
            <a:r>
              <a:rPr lang="en-US" dirty="0" smtClean="0"/>
              <a:t> è </a:t>
            </a:r>
            <a:r>
              <a:rPr lang="en-US" dirty="0" err="1" smtClean="0"/>
              <a:t>ben</a:t>
            </a:r>
            <a:r>
              <a:rPr lang="en-US" dirty="0" smtClean="0"/>
              <a:t> nota,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fame-</a:t>
            </a:r>
            <a:r>
              <a:rPr lang="en-US" dirty="0" err="1" smtClean="0"/>
              <a:t>sazietà</a:t>
            </a:r>
            <a:r>
              <a:rPr lang="en-US" dirty="0" smtClean="0"/>
              <a:t> è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in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frazione</a:t>
            </a:r>
            <a:r>
              <a:rPr lang="en-US" dirty="0" smtClean="0"/>
              <a:t> </a:t>
            </a:r>
            <a:r>
              <a:rPr lang="en-US" dirty="0" err="1" smtClean="0"/>
              <a:t>attiva</a:t>
            </a:r>
            <a:r>
              <a:rPr lang="en-US" dirty="0" smtClean="0"/>
              <a:t> è </a:t>
            </a:r>
            <a:r>
              <a:rPr lang="en-US" dirty="0" err="1" smtClean="0"/>
              <a:t>GIPr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nell’ipotalamo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ARC,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nucleo</a:t>
            </a:r>
            <a:r>
              <a:rPr lang="en-US" dirty="0" smtClean="0"/>
              <a:t> </a:t>
            </a:r>
            <a:r>
              <a:rPr lang="en-US" dirty="0" err="1" smtClean="0"/>
              <a:t>dorsomediale</a:t>
            </a:r>
            <a:r>
              <a:rPr lang="en-US" dirty="0" smtClean="0"/>
              <a:t> e </a:t>
            </a:r>
            <a:r>
              <a:rPr lang="en-US" dirty="0" err="1" smtClean="0"/>
              <a:t>paraventricolare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Sembra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l’azione</a:t>
            </a:r>
            <a:r>
              <a:rPr lang="en-US" b="1" dirty="0" smtClean="0"/>
              <a:t> </a:t>
            </a:r>
            <a:r>
              <a:rPr lang="en-US" b="1" dirty="0" err="1" smtClean="0"/>
              <a:t>anoressizzante</a:t>
            </a:r>
            <a:r>
              <a:rPr lang="en-US" b="1" dirty="0" smtClean="0"/>
              <a:t> </a:t>
            </a:r>
            <a:r>
              <a:rPr lang="en-US" b="1" dirty="0" err="1" smtClean="0"/>
              <a:t>sia</a:t>
            </a:r>
            <a:r>
              <a:rPr lang="en-US" b="1" dirty="0" smtClean="0"/>
              <a:t> </a:t>
            </a:r>
            <a:r>
              <a:rPr lang="en-US" b="1" dirty="0" err="1" smtClean="0"/>
              <a:t>legata</a:t>
            </a:r>
            <a:r>
              <a:rPr lang="it-IT" b="1" dirty="0" smtClean="0"/>
              <a:t> all’attivazione dei neuroni </a:t>
            </a:r>
            <a:r>
              <a:rPr lang="it-IT" b="1" dirty="0" err="1" smtClean="0"/>
              <a:t>Gabergici</a:t>
            </a:r>
            <a:r>
              <a:rPr lang="it-IT" b="1" dirty="0" smtClean="0"/>
              <a:t> </a:t>
            </a:r>
            <a:r>
              <a:rPr lang="it-IT" dirty="0" smtClean="0"/>
              <a:t>. Anche nel </a:t>
            </a:r>
            <a:r>
              <a:rPr lang="it-IT" dirty="0" err="1" smtClean="0"/>
              <a:t>romboencefalo</a:t>
            </a:r>
            <a:r>
              <a:rPr lang="it-IT" dirty="0" smtClean="0"/>
              <a:t> </a:t>
            </a:r>
            <a:r>
              <a:rPr lang="it-IT" dirty="0" err="1" smtClean="0"/>
              <a:t>GIPr</a:t>
            </a:r>
            <a:r>
              <a:rPr lang="it-IT" dirty="0" smtClean="0"/>
              <a:t> è espresso nell’ AP al livello dei neuroni </a:t>
            </a:r>
            <a:r>
              <a:rPr lang="it-IT" dirty="0" err="1" smtClean="0"/>
              <a:t>gabergici</a:t>
            </a:r>
            <a:r>
              <a:rPr lang="it-IT" dirty="0" smtClean="0"/>
              <a:t> con minori proiezioni sul nucleo del tratto solitario.</a:t>
            </a:r>
          </a:p>
          <a:p>
            <a:endParaRPr lang="it-IT" dirty="0" smtClean="0"/>
          </a:p>
          <a:p>
            <a:r>
              <a:rPr lang="it-IT" dirty="0" smtClean="0"/>
              <a:t>Espressione del </a:t>
            </a:r>
            <a:r>
              <a:rPr lang="it-IT" dirty="0" err="1" smtClean="0"/>
              <a:t>GIPrMRNA</a:t>
            </a:r>
            <a:r>
              <a:rPr lang="it-IT" dirty="0" smtClean="0"/>
              <a:t> è stata scoperta anche in cellule non neuronali ma vascolari come gli </a:t>
            </a:r>
            <a:r>
              <a:rPr lang="it-IT" dirty="0" err="1" smtClean="0"/>
              <a:t>aspericiti</a:t>
            </a:r>
            <a:r>
              <a:rPr lang="it-IT" dirty="0" smtClean="0"/>
              <a:t> che sono interessati nell’azione delle nuove molecole a </a:t>
            </a:r>
            <a:r>
              <a:rPr lang="it-IT" dirty="0" err="1" smtClean="0"/>
              <a:t>trimodulazione</a:t>
            </a:r>
            <a:r>
              <a:rPr lang="it-IT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L’associazione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GLP1R </a:t>
            </a:r>
            <a:r>
              <a:rPr lang="en-US" dirty="0" err="1" smtClean="0"/>
              <a:t>determina</a:t>
            </a:r>
            <a:r>
              <a:rPr lang="en-US" dirty="0" smtClean="0"/>
              <a:t> un </a:t>
            </a:r>
            <a:r>
              <a:rPr lang="en-US" dirty="0" err="1" smtClean="0"/>
              <a:t>potenziamento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peso. </a:t>
            </a:r>
            <a:endParaRPr lang="it-IT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5390" y="624689"/>
            <a:ext cx="116880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è un ormone proteico principalmente prodotto e secreto a livello del tessuto adiposo bianco che svolge un ruolo importante nella regolazione dell’assunzione di cibo e della spesa energetica. 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è un prodotto del gene obese (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ob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parola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deriva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dal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greco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leptos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significa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“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sottile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”.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regola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food intake,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massa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corporea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funzione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riproduttiva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;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gioca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ruolo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importante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funzione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riproduttiva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crescita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feto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risposta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immunitaria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proinfiammatoria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lipolisi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Gli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studi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hanno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evidenziato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concentrazione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circolo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diminuisce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durante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pasto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durante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restrizione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alimentare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ma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aumenta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refeeding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agisce tramite l’attivazione del recettore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Ob-Rb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livello del nucleo arcuato ipotalamico. La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agisce nella cellula tramite il suo recettore di membrana, OB-R, che appartiene alla prima classe della famiglia dei recettori di interleuchine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aumenta il metabolismo del glucosio , l’ ossidazione delle riserve di acidi grassi, e il consumo di ossigeno intervenendo, quindi, nel bilancio energetico. 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3575" y="1765424"/>
            <a:ext cx="9985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svolge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un’azione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anoressezzante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inibendo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sintesi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rilascio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NPY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nucleo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arcuato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isoform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b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(LEP-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Rb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è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presente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nuleo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ventromediale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aruato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ed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ipotalamico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laterale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dorsomediale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dove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gioca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ruolo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chiave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bilancio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composizione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massa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corporea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inibisce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via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neuronale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attivata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dai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neurotrasmettitore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oressigeni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NPY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AgPR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lega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al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alpha-melanocyte-stimulating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hormone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a-MSH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), coinvolti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 sistema di regolazione del bilancio energetico</a:t>
            </a:r>
            <a:endParaRPr lang="it-I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6741" y="214290"/>
            <a:ext cx="8436542" cy="79969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it-IT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FAME EDONICA </a:t>
            </a:r>
            <a:r>
              <a:rPr lang="it-IT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Il sistema limbico</a:t>
            </a:r>
            <a:endParaRPr lang="it-IT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9624" y="1158844"/>
            <a:ext cx="9133659" cy="505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La fame edonica ha come centro cerebrale il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sistema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limbico. Esso  è il 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centro dei meccanismi di piacere e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ricompensa connesso da afferenze neuronali all’ipotalamo.</a:t>
            </a: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972" y="1982279"/>
            <a:ext cx="5664629" cy="40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2752" y="244444"/>
            <a:ext cx="9450531" cy="58123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Il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sistema limbico svolge parecchie funzioni principalmente connesse al circuito delle emozioni (comportamento emozionale), della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memoria;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controlla l’appetito regolando il sistema fame- sazietà,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connesso alla cosiddetta fame edonica cioè ai fenomeni del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liking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e del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food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reward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, regola le risposte sessuali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726" y="1661303"/>
            <a:ext cx="7440149" cy="41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0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9501" y="836712"/>
            <a:ext cx="9323782" cy="442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funzione del sistema limbico è svolta da sistemi 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neurotrasmettitoriali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: </a:t>
            </a:r>
            <a:endParaRPr lang="it-IT" sz="2000" b="1" dirty="0">
              <a:latin typeface="Calibri" pitchFamily="34" charset="0"/>
              <a:cs typeface="Calibri" pitchFamily="34" charset="0"/>
            </a:endParaRPr>
          </a:p>
          <a:p>
            <a:pPr marL="0" indent="0"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Il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sistema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neurotrasmettitoriale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dopaminergico </a:t>
            </a:r>
            <a:r>
              <a:rPr lang="it-IT" sz="2000" b="1" dirty="0" err="1">
                <a:latin typeface="Calibri" pitchFamily="34" charset="0"/>
                <a:cs typeface="Calibri" pitchFamily="34" charset="0"/>
              </a:rPr>
              <a:t>mesolimbico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che controlla la spinta motivazionale per la ricerca dello stimolo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gratificante.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via dopaminergica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mesolimbica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che collega l’area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tegmentale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ventrale al nucleo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accumbens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può essere considerato come l’ «informatore» 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della gratificazione, segnalando agli altri centri cerebrali quanto è piacevole una certa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attività.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Il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sistema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mesolimbico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dopaminergico codifica il senso di “piacere” e di “gratificazione” correlato ai cibi </a:t>
            </a:r>
            <a:r>
              <a:rPr lang="it-IT" sz="2000" dirty="0" err="1">
                <a:latin typeface="Calibri" pitchFamily="34" charset="0"/>
                <a:cs typeface="Calibri" pitchFamily="34" charset="0"/>
              </a:rPr>
              <a:t>palatabili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  <a:cs typeface="Calibri" pitchFamily="34" charset="0"/>
              </a:rPr>
              <a:t>a sua volta modulato dai segnali provenienti dalla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periferia.</a:t>
            </a:r>
          </a:p>
          <a:p>
            <a:pPr marL="0" indent="0" algn="just">
              <a:buNone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livello del sistema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limbico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la funzione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neurotrasmettitoriale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la conseguente attivazione delle varie funzioni è svolta dal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sistema degli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endocannabinoidi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it-IT" sz="20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2306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833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ENDOCANNABINOIDI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3164" y="1086417"/>
            <a:ext cx="10674036" cy="4626320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Gli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endocannabinoidi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vengono prodotti all'interno delle cellule neuronali . Sono sintetizzati a 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secondo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dell’input a partire da precursori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fosfolipidici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membrana. Il processo di biosintesi è </a:t>
            </a: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attivato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uno stimolo che provoca la depolarizzazione della membrana cellulare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Una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volta prodotti, gli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endocannabinoidi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vengono rilasciati dalla cellula e si legano ai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recettori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specifici. I recettori sono: i CB1 (fame-sazietà) e CB2 (sistema immunitario)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recettori CB1 sono diffusi in varie regioni cerebrali. In particolare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nel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mesolimbico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sede della  gratificazione e  del piacere derivati dall’assunzione di cibi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palatabili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livello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post-sinaptico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gli EBC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interagiscono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 un altro neurotrasmettitore acido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γ-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amminobutirrico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(GABA) a funzione anoressizzante. L’attivazione del EBC a livello </a:t>
            </a:r>
            <a:r>
              <a:rPr lang="it-IT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post-sinaptico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per il fenomeno del meccanismo retrogrado riduce la sazietà indotta dal GABA e favorisce l’assunzione del cibo.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10693" y="660903"/>
            <a:ext cx="8935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L’assunzione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cibo</a:t>
            </a:r>
            <a:r>
              <a:rPr lang="en-US" dirty="0" smtClean="0"/>
              <a:t>  è </a:t>
            </a:r>
            <a:r>
              <a:rPr lang="en-US" dirty="0" err="1" smtClean="0"/>
              <a:t>costituita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l’inizio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la fine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la </a:t>
            </a:r>
            <a:r>
              <a:rPr lang="en-US" dirty="0" err="1" smtClean="0"/>
              <a:t>quantità</a:t>
            </a:r>
            <a:r>
              <a:rPr lang="en-US" dirty="0" smtClean="0"/>
              <a:t> e la </a:t>
            </a:r>
            <a:r>
              <a:rPr lang="en-US" dirty="0" err="1" smtClean="0"/>
              <a:t>qualità</a:t>
            </a:r>
            <a:r>
              <a:rPr lang="en-US" dirty="0" smtClean="0"/>
              <a:t> del </a:t>
            </a:r>
            <a:r>
              <a:rPr lang="en-US" dirty="0" err="1" smtClean="0"/>
              <a:t>cibo</a:t>
            </a:r>
            <a:r>
              <a:rPr lang="en-US" dirty="0" smtClean="0"/>
              <a:t> </a:t>
            </a:r>
            <a:r>
              <a:rPr lang="en-US" dirty="0" err="1" smtClean="0"/>
              <a:t>assunto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temporali</a:t>
            </a:r>
            <a:r>
              <a:rPr lang="en-US" dirty="0" smtClean="0"/>
              <a:t> e </a:t>
            </a:r>
            <a:r>
              <a:rPr lang="en-US" dirty="0" err="1" smtClean="0"/>
              <a:t>strutturali</a:t>
            </a:r>
            <a:r>
              <a:rPr lang="en-US" dirty="0" smtClean="0"/>
              <a:t> </a:t>
            </a:r>
            <a:r>
              <a:rPr lang="en-US" dirty="0" err="1" smtClean="0"/>
              <a:t>vanno</a:t>
            </a:r>
            <a:r>
              <a:rPr lang="en-US" dirty="0" smtClean="0"/>
              <a:t> </a:t>
            </a:r>
            <a:r>
              <a:rPr lang="en-US" dirty="0" err="1" smtClean="0"/>
              <a:t>aggiunte</a:t>
            </a:r>
            <a:r>
              <a:rPr lang="en-US" dirty="0" smtClean="0"/>
              <a:t> 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palatabilità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gratificazione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cibo</a:t>
            </a:r>
            <a:r>
              <a:rPr lang="en-US" dirty="0" smtClean="0"/>
              <a:t>  (Food Reward).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Entrambe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determinate </a:t>
            </a:r>
            <a:r>
              <a:rPr lang="en-US" dirty="0" err="1" smtClean="0"/>
              <a:t>primariamente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anatomiche</a:t>
            </a:r>
            <a:r>
              <a:rPr lang="en-US" dirty="0" smtClean="0"/>
              <a:t> a </a:t>
            </a:r>
            <a:r>
              <a:rPr lang="en-US" dirty="0" err="1" smtClean="0"/>
              <a:t>livello</a:t>
            </a:r>
            <a:r>
              <a:rPr lang="en-US" dirty="0" smtClean="0"/>
              <a:t> del SNC e </a:t>
            </a:r>
            <a:r>
              <a:rPr lang="en-US" dirty="0" err="1" smtClean="0"/>
              <a:t>stimolate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l’increzione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neurormoni</a:t>
            </a:r>
            <a:r>
              <a:rPr lang="en-US" dirty="0" smtClean="0"/>
              <a:t> e </a:t>
            </a:r>
            <a:r>
              <a:rPr lang="en-US" dirty="0" err="1" smtClean="0"/>
              <a:t>neurotrasmettitori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trasportano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periferia</a:t>
            </a:r>
            <a:r>
              <a:rPr lang="en-US" dirty="0" smtClean="0"/>
              <a:t> al SNC 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97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28209"/>
          </a:xfrm>
        </p:spPr>
        <p:txBody>
          <a:bodyPr/>
          <a:lstStyle/>
          <a:p>
            <a:r>
              <a:rPr lang="it-IT" sz="2400" dirty="0" smtClean="0"/>
              <a:t>FOOD REWARD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7" y="1095469"/>
            <a:ext cx="10752134" cy="477362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Lo stimolo della sazietà è anche modificato dal sistema dei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food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o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sistema della ricompensa.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Si definisce  </a:t>
            </a:r>
            <a:r>
              <a:rPr lang="it-IT" altLang="it-IT" b="1" dirty="0" err="1" smtClean="0">
                <a:latin typeface="Calibri" pitchFamily="34" charset="0"/>
                <a:cs typeface="Calibri" pitchFamily="34" charset="0"/>
              </a:rPr>
              <a:t>food</a:t>
            </a:r>
            <a:r>
              <a:rPr lang="it-IT" altLang="it-IT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b="1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b="1" dirty="0" smtClean="0">
                <a:latin typeface="Calibri" pitchFamily="34" charset="0"/>
                <a:cs typeface="Calibri" pitchFamily="34" charset="0"/>
              </a:rPr>
              <a:t> un sistema in cui ogni stimolo, oggetto, situazione ha la potenzialità di determinare il desiderio e l’assunzione di cibo.</a:t>
            </a:r>
          </a:p>
          <a:p>
            <a:pPr>
              <a:spcBef>
                <a:spcPct val="0"/>
              </a:spcBef>
              <a:buNone/>
            </a:pPr>
            <a:endParaRPr lang="it-IT" altLang="it-IT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In neuroscienze, il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system è un insieme di strutture cerebrali e di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vie neuronali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che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sono</a:t>
            </a: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responsabili della relazione del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con gli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effetti cognitivi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, di apprendimento, desiderativi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in particolare per emozioni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di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piacere (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haedonic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liking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) e per il bisogno di esso  (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craving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>
              <a:spcBef>
                <a:spcPct val="0"/>
              </a:spcBef>
              <a:buNone/>
            </a:pPr>
            <a:endParaRPr lang="it-IT" alt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Le strutture cerebrali che compongono il sistema di ricompensa sono all'interno del circuito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corteccia</a:t>
            </a: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gangli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basali-talamo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; la parte dei gangli della base intervengono nell'attività di </a:t>
            </a:r>
            <a:r>
              <a:rPr lang="it-IT" altLang="it-IT" dirty="0" err="1" smtClean="0">
                <a:latin typeface="Calibri" pitchFamily="34" charset="0"/>
                <a:cs typeface="Calibri" pitchFamily="34" charset="0"/>
              </a:rPr>
              <a:t>loop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all'interno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del</a:t>
            </a:r>
          </a:p>
          <a:p>
            <a:pPr algn="just">
              <a:spcBef>
                <a:spcPct val="0"/>
              </a:spcBef>
              <a:buNone/>
            </a:pP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smtClean="0">
                <a:latin typeface="Calibri" pitchFamily="34" charset="0"/>
                <a:cs typeface="Calibri" pitchFamily="34" charset="0"/>
              </a:rPr>
              <a:t>sistema di ricompensa.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196" y="2372008"/>
            <a:ext cx="6294252" cy="2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9836" y="896293"/>
            <a:ext cx="4034218" cy="22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3743" y="407406"/>
            <a:ext cx="636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Strutture del SNC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1339913" y="1385180"/>
            <a:ext cx="7804087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it-IT" sz="2000" dirty="0" smtClean="0"/>
              <a:t>A livello dell’encefalo, le strutture anatomiche coinvolte sono</a:t>
            </a:r>
            <a:r>
              <a:rPr lang="it-IT" sz="2000" dirty="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it-IT" sz="2000" dirty="0" smtClean="0"/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L’ipotalamo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/>
              <a:t>Il sistema </a:t>
            </a:r>
            <a:r>
              <a:rPr lang="it-IT" sz="2000" dirty="0" err="1" smtClean="0"/>
              <a:t>limbico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  <a:p>
            <a:pPr lvl="0" algn="just">
              <a:lnSpc>
                <a:spcPct val="120000"/>
              </a:lnSpc>
            </a:pPr>
            <a:r>
              <a:rPr lang="it-IT" sz="2000" dirty="0" smtClean="0"/>
              <a:t>Il cervello riceve segnali dalla periferia che gli forniscono informazioni sulla disponibilità dei substrati e dei nutrienti, sullo stato dei depositi di energia e sulle necessità della  loro utilizzazione in rapporto alle diverse  condizioni energetiche dell’organismo.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0202" y="506994"/>
            <a:ext cx="10529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/>
              <a:t>La risposta è legata ad un sistema di   modulazione determinato da</a:t>
            </a:r>
            <a:r>
              <a:rPr lang="it-IT" sz="2000" dirty="0" smtClean="0"/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2000" dirty="0" smtClean="0"/>
              <a:t>ormoni  gastrointestinali che regolano il sistema fame-sazietà (</a:t>
            </a:r>
            <a:r>
              <a:rPr lang="it-IT" sz="2000" b="1" dirty="0" smtClean="0"/>
              <a:t>GUT AXYS System)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2000" dirty="0" smtClean="0"/>
              <a:t>dalla famiglia dei PPF: PPY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2000" dirty="0" smtClean="0"/>
              <a:t>Dai neurormoni prodotti dalle cellule intestinali: </a:t>
            </a:r>
            <a:r>
              <a:rPr lang="it-IT" sz="2000" b="1" dirty="0" smtClean="0"/>
              <a:t>GLP-1, </a:t>
            </a:r>
            <a:r>
              <a:rPr lang="it-IT" sz="2000" b="1" dirty="0" err="1" smtClean="0"/>
              <a:t>glucagone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oxyntomodulina</a:t>
            </a:r>
            <a:endParaRPr lang="it-IT" sz="20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2000" b="1" dirty="0" smtClean="0"/>
              <a:t>GIP</a:t>
            </a:r>
            <a:r>
              <a:rPr lang="it-IT" sz="2000" b="1" dirty="0" smtClean="0"/>
              <a:t> (</a:t>
            </a:r>
            <a:r>
              <a:rPr lang="it-IT" sz="2000" b="1" dirty="0" err="1" smtClean="0"/>
              <a:t>Gastric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inhibitory</a:t>
            </a:r>
            <a:r>
              <a:rPr lang="it-IT" sz="2000" b="1" dirty="0" smtClean="0"/>
              <a:t> peptide)</a:t>
            </a:r>
            <a:r>
              <a:rPr lang="it-IT" sz="2000" dirty="0" smtClean="0"/>
              <a:t>, prodotto dalle cellule </a:t>
            </a:r>
            <a:r>
              <a:rPr lang="it-IT" sz="2000" dirty="0" smtClean="0"/>
              <a:t>K del duodeno </a:t>
            </a:r>
            <a:endParaRPr lang="it-IT" sz="20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2000" dirty="0" smtClean="0"/>
              <a:t> Da un neurormone  sintetizzato negli </a:t>
            </a:r>
            <a:r>
              <a:rPr lang="it-IT" sz="2000" dirty="0" err="1" smtClean="0"/>
              <a:t>adipociti</a:t>
            </a:r>
            <a:r>
              <a:rPr lang="it-IT" sz="2000" dirty="0" smtClean="0"/>
              <a:t>  del tessuto adiposo bianco</a:t>
            </a:r>
            <a:r>
              <a:rPr lang="it-IT" sz="2000" b="1" dirty="0" smtClean="0"/>
              <a:t>: </a:t>
            </a:r>
            <a:r>
              <a:rPr lang="it-IT" sz="2000" b="1" dirty="0" err="1" smtClean="0"/>
              <a:t>leptina</a:t>
            </a:r>
            <a:endParaRPr lang="it-IT" sz="20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t-IT" sz="2000" dirty="0" smtClean="0"/>
          </a:p>
          <a:p>
            <a:pPr algn="just">
              <a:lnSpc>
                <a:spcPct val="120000"/>
              </a:lnSpc>
            </a:pPr>
            <a:r>
              <a:rPr lang="it-IT" sz="2000" dirty="0" smtClean="0"/>
              <a:t>La complessa interazione di queste sostanze invia segnali alle strutture del SNC centrale grazie al trasporto delle molecole attive che si legano ai siti recettoriali grazie alla loro affinità di legame.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3208" y="199175"/>
            <a:ext cx="7003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Strutture del SNC: </a:t>
            </a:r>
            <a:r>
              <a:rPr lang="it-IT" sz="2800" b="1" dirty="0" smtClean="0"/>
              <a:t>IPOTALAM0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461727" y="950614"/>
            <a:ext cx="11730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Nell’ipotalamo il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controllo dell'alimentazione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avviene ad opera dei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 nuclei 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ventromediale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 e ipotalamico laterale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,  detti “centri della fame, della sazietà e della sete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/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L’ipotalamo svolge una funzione fondamentale nei processi relativi al sistema fame-sazietà con due meccanismi: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Direttamente attraverso la presenza di neuroni specifici 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 Indirettamente attraverso l’elaborazione dei segnali provenienti dai sistemi periferici, in particolare dal nervo vago e dal tronco encefalico. 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Il principale nucleo ipotalamico per il circuito fame sazietà è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il nucleo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arcuato.  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All’interno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del nucleo arcuato (ARC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esistono due differenti tipi di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popolazioni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neuronali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Neuroni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che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stimolano l’assunzione di cibo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oressigeni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Y  (NPY)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e 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Agouti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protein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AgRP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euroni che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inibiscono l’assunzione di cibo (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anoressigeni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Neuropeptidi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pro-opiomelanocortinici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(POMC)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e</a:t>
            </a: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Cocaine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amphetamine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transcript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(CART).</a:t>
            </a:r>
          </a:p>
          <a:p>
            <a:endParaRPr lang="it-IT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ntri fame e saziet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4970" y="316871"/>
            <a:ext cx="7162013" cy="576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8887" y="416459"/>
            <a:ext cx="668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Neuropeptide</a:t>
            </a:r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 (NPY)</a:t>
            </a:r>
            <a:endParaRPr lang="it-IT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9422" y="1158843"/>
            <a:ext cx="10085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Il 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 Y (NPY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  è  sintetizzato prevalentemente nel nucleo arcuato (ARC). </a:t>
            </a: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E’ il più importante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attivatore di consumo di cibo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neuroni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producono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NPY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sono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sensibili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sia al digiuno che alla restrizione calorica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, rispondono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alle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modifiche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segnali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provenienti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dalla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periferia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NPY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aumentano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all’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aumento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grelina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ormone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crescita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glucocorticoidi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diminuiscono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aumentati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leptina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insulina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Stimola la produzione di altri segnali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oressigeni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, quali le ß-endorfine. E’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co-espresso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AgRP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Agouti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Protein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con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acido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gamma- amino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butirrico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(GABA).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8887" y="235390"/>
            <a:ext cx="1117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Calibri" pitchFamily="34" charset="0"/>
                <a:cs typeface="Calibri" pitchFamily="34" charset="0"/>
              </a:rPr>
              <a:t>NPY stimola l’assunzione di cibo, agendo principalmente sui recettori NPY1R e NPY5R, che sono concentrati soprattutto nelle aree ipotalamiche che includono  il nucleo paraventricolare (PVN), il nucleo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ventromediale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 (VMN) e il nucleo laterale (LH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5101" y="1204111"/>
            <a:ext cx="11407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NPY1 </a:t>
            </a:r>
            <a:r>
              <a:rPr lang="it-IT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stimola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l’assunzione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cibo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svolgendo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un’azione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antagonista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insieme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ad AGPR sui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recettori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anoressigeni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n-US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NPY5 influenza le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porzioni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cibo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assunte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la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durata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pasto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n-US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Alcuni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studi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hanno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dimostrato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soggetti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alimentazione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ricca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grassi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hanno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bassi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mRNA NPY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dimostrando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come la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produzione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ipotalamica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NPY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contribuisce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all’obesità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NPY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espleta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interferendo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ormoni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circuito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melanocortinico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e, in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particolare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con α-MSH ad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anoressigena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riducendo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cosiddette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proteine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ligandi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(CREB) per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l’espressione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ormone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tireostimolante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(TRH)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appartenente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all’asse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ipotalamo-ipofisi-tiroide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è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circuito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controlla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l’intero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metabolismo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basale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La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riduzione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α-MSH induce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riduzione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dell’efficacia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recettori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attivi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POMC.</a:t>
            </a:r>
            <a:endParaRPr lang="en-US" sz="2000" dirty="0" smtClean="0"/>
          </a:p>
          <a:p>
            <a:pPr algn="just"/>
            <a:endParaRPr lang="it-IT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6459" y="262550"/>
            <a:ext cx="718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Agouti</a:t>
            </a:r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Related</a:t>
            </a:r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Protein</a:t>
            </a:r>
            <a:r>
              <a:rPr lang="it-IT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(AGPR)</a:t>
            </a:r>
            <a:endParaRPr lang="it-IT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9422" y="887241"/>
            <a:ext cx="112896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AGPR è un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prodotto dai neuroni presenti nel nucleo arcuato del sistema NPY/AGP. La frazione attiva è: </a:t>
            </a:r>
            <a:r>
              <a:rPr lang="it-IT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AGRP83–132.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Agisce come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potente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oressigeno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 e induttore del decremento del consumo energetico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E’ connesso ai neurormoni del sistema periferico, in particolare la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: in condizioni di deficit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la sua produzione è aumentata. Inoltre, la sua produzione è regolata anche dai livelli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glucorticoidi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in circolo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cs typeface="Calibri" pitchFamily="34" charset="0"/>
              </a:rPr>
            </a:br>
            <a:r>
              <a:rPr lang="it-IT" dirty="0" smtClean="0">
                <a:latin typeface="Calibri" pitchFamily="34" charset="0"/>
                <a:cs typeface="Calibri" pitchFamily="34" charset="0"/>
              </a:rPr>
              <a:t>Agisce come antagonista dei recettori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melanocortinici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:  MC3-R e di MC4-R. Il meccanismo di azione non è ancora ben noto. Si ipotizza che AGPR spiazzi il legame dei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melanocortinici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agendo con una funzione agonista.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Gli studi hanno dimostrato che AGPR determina una serie di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modifiche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che hanno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effetti a lungo termine sull’espressione genica e sulla sintesi di proteine specifiche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nei siti ipotalamici ed extraipotalamici coinvolti nel sistema di assunzione di cibo indipendentemente dalla sua azione su MC3-R e MC4-R perché questi ultimi hanno un emivita breve. Questo spiegherebbe lo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stimolo continuato all’assunzione di cibo.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/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delle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possibili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spiegazioni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è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l’interazione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AGPR e NPY. AGPR è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secreto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parte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mediale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ARC dove  è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coespresso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 NPY. Il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cosiddetto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sistema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NPY-AGPR è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considerato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mediatore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chiave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risposta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deplezione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nutrienti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 al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conseguente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equilibrio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bilancio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it-IT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206</TotalTime>
  <Words>1747</Words>
  <Application>Microsoft Office PowerPoint</Application>
  <PresentationFormat>Personalizzato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RetrospectVTI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LA FAME EDONICA : Il sistema limbico</vt:lpstr>
      <vt:lpstr>Diapositiva 17</vt:lpstr>
      <vt:lpstr>Diapositiva 18</vt:lpstr>
      <vt:lpstr>ENDOCANNABINOIDI</vt:lpstr>
      <vt:lpstr>FOOD REWARD</vt:lpstr>
      <vt:lpstr>Diapositiva 21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Fausta</cp:lastModifiedBy>
  <cp:revision>33</cp:revision>
  <dcterms:created xsi:type="dcterms:W3CDTF">2022-02-27T17:36:31Z</dcterms:created>
  <dcterms:modified xsi:type="dcterms:W3CDTF">2025-10-26T11:03:22Z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